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5" r:id="rId2"/>
    <p:sldId id="260" r:id="rId3"/>
    <p:sldId id="268" r:id="rId4"/>
    <p:sldId id="373" r:id="rId5"/>
    <p:sldId id="374" r:id="rId6"/>
    <p:sldId id="375" r:id="rId7"/>
    <p:sldId id="370" r:id="rId8"/>
    <p:sldId id="371" r:id="rId9"/>
    <p:sldId id="266" r:id="rId10"/>
    <p:sldId id="372" r:id="rId11"/>
    <p:sldId id="362" r:id="rId12"/>
    <p:sldId id="270" r:id="rId13"/>
    <p:sldId id="376" r:id="rId14"/>
    <p:sldId id="272" r:id="rId15"/>
    <p:sldId id="366" r:id="rId16"/>
    <p:sldId id="364" r:id="rId17"/>
    <p:sldId id="267" r:id="rId18"/>
    <p:sldId id="368" r:id="rId19"/>
    <p:sldId id="369" r:id="rId2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>
        <p:scale>
          <a:sx n="150" d="100"/>
          <a:sy n="150" d="100"/>
        </p:scale>
        <p:origin x="1218" y="192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191007551256898"/>
          <c:y val="0.12405003648550531"/>
          <c:w val="0.66181324538657471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cat>
            <c:strRef>
              <c:f>Лист1!$A$2:$A$4</c:f>
              <c:strCache>
                <c:ptCount val="3"/>
                <c:pt idx="0">
                  <c:v>Обычная верстка страницы</c:v>
                </c:pt>
                <c:pt idx="1">
                  <c:v>Неопытный пользователь</c:v>
                </c:pt>
                <c:pt idx="2">
                  <c:v>Опытный пользователь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93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КОМАНДА «</a:t>
            </a:r>
            <a:r>
              <a:rPr lang="ru-RU" dirty="0" err="1"/>
              <a:t>Воппер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  <p:txBody>
          <a:bodyPr/>
          <a:lstStyle/>
          <a:p>
            <a:endParaRPr lang="ru-RU"/>
          </a:p>
        </p:txBody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  <p:txBody>
          <a:bodyPr/>
          <a:lstStyle/>
          <a:p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19.10.2025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19.10.2025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19.10.2025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19.10.2025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19.10.2025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19.10.2025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ru-RU" dirty="0" err="1"/>
              <a:t>Воппер</a:t>
            </a:r>
            <a:r>
              <a:rPr lang="ru-RU" dirty="0"/>
              <a:t>"</a:t>
            </a:r>
          </a:p>
        </p:txBody>
      </p:sp>
      <p:pic>
        <p:nvPicPr>
          <p:cNvPr id="2" name="Рисунок 1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D9FB24-3D94-8087-FEB4-E696ADC6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02" y="3085067"/>
            <a:ext cx="1859736" cy="472539"/>
          </a:xfrm>
          <a:prstGeom prst="rect">
            <a:avLst/>
          </a:prstGeom>
        </p:spPr>
      </p:pic>
      <p:sp>
        <p:nvSpPr>
          <p:cNvPr id="7" name="Прямоугольник с двумя учесеченными противолежащими углами 95">
            <a:extLst>
              <a:ext uri="{FF2B5EF4-FFF2-40B4-BE49-F238E27FC236}">
                <a16:creationId xmlns:a16="http://schemas.microsoft.com/office/drawing/2014/main" id="{79E73518-ADAE-D7E4-A5AF-14F2307D3AB6}"/>
              </a:ext>
            </a:extLst>
          </p:cNvPr>
          <p:cNvSpPr/>
          <p:nvPr/>
        </p:nvSpPr>
        <p:spPr>
          <a:xfrm>
            <a:off x="820676" y="2940568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F311F1F5-7F0F-C848-2180-A79E0CEFADFE}"/>
              </a:ext>
            </a:extLst>
          </p:cNvPr>
          <p:cNvSpPr txBox="1">
            <a:spLocks/>
          </p:cNvSpPr>
          <p:nvPr/>
        </p:nvSpPr>
        <p:spPr>
          <a:xfrm>
            <a:off x="0" y="51504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7127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Задача №8</a:t>
            </a:r>
            <a:r>
              <a:rPr lang="en-US" dirty="0"/>
              <a:t>:</a:t>
            </a:r>
            <a:r>
              <a:rPr lang="ru-RU" dirty="0"/>
              <a:t> Сервис с </a:t>
            </a:r>
            <a:r>
              <a:rPr lang="en-US" dirty="0"/>
              <a:t>backend driven </a:t>
            </a:r>
            <a:r>
              <a:rPr lang="ru-RU" dirty="0"/>
              <a:t>подходом к построению  интерфейсов пользователя </a:t>
            </a:r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3499-6AA2-D7F6-519F-62A4BA12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E9D5E4F-DB2D-C8E1-A8CA-D05C37EF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CF5066EF-476E-EC34-3E5F-1FC0607BF1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2001" y="940957"/>
            <a:ext cx="2898166" cy="2133598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Что на данный момент есть?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F5553-C283-90FE-BF49-5B25310738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9087" y="1450471"/>
            <a:ext cx="3106469" cy="1833129"/>
          </a:xfrm>
        </p:spPr>
        <p:txBody>
          <a:bodyPr>
            <a:noAutofit/>
          </a:bodyPr>
          <a:lstStyle/>
          <a:p>
            <a:r>
              <a:rPr lang="ru-RU" sz="1250" dirty="0"/>
              <a:t>Статический интерфейс</a:t>
            </a:r>
          </a:p>
          <a:p>
            <a:r>
              <a:rPr lang="ru-RU" sz="1250" dirty="0"/>
              <a:t>Создание и использование шаблонов</a:t>
            </a:r>
          </a:p>
          <a:p>
            <a:r>
              <a:rPr lang="ru-RU" sz="1250" dirty="0"/>
              <a:t>Навигация</a:t>
            </a:r>
          </a:p>
          <a:p>
            <a:r>
              <a:rPr lang="ru-RU" sz="1250" dirty="0" err="1"/>
              <a:t>Полудинамические</a:t>
            </a:r>
            <a:r>
              <a:rPr lang="ru-RU" sz="1250" dirty="0"/>
              <a:t> интерфейсы </a:t>
            </a:r>
          </a:p>
          <a:p>
            <a:r>
              <a:rPr lang="ru-RU" sz="1250" dirty="0"/>
              <a:t>Запросы к интернет-ресурсам </a:t>
            </a:r>
          </a:p>
          <a:p>
            <a:r>
              <a:rPr lang="ru-RU" sz="1250" dirty="0"/>
              <a:t>Динамические списки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492DB-20E3-8EBB-4B9D-F20E163458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49118" y="98817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Пилотное внедрение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7B5A6-93D8-92D9-A93F-6827E8CFDC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49117" y="1579124"/>
            <a:ext cx="2526079" cy="1120685"/>
          </a:xfrm>
        </p:spPr>
        <p:txBody>
          <a:bodyPr>
            <a:normAutofit/>
          </a:bodyPr>
          <a:lstStyle/>
          <a:p>
            <a:r>
              <a:rPr lang="ru-RU" dirty="0"/>
              <a:t>Провести внедрение в продакшен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9A6355-9BF0-ED50-380E-A83E841A77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46547" y="1003333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Внедрение передовых возможностей	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B466088-5E6B-A183-A7DA-E0CAAB1808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3920" y="1823909"/>
            <a:ext cx="2526079" cy="1120685"/>
          </a:xfrm>
        </p:spPr>
        <p:txBody>
          <a:bodyPr>
            <a:normAutofit/>
          </a:bodyPr>
          <a:lstStyle/>
          <a:p>
            <a:r>
              <a:rPr lang="ru-RU" dirty="0"/>
              <a:t>Например </a:t>
            </a:r>
            <a:r>
              <a:rPr lang="en-US" dirty="0"/>
              <a:t>AI </a:t>
            </a:r>
            <a:r>
              <a:rPr lang="ru-RU" dirty="0"/>
              <a:t>агент для помощи в создании экранов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5A0AF07-A425-372F-FB1C-7B0C5FF82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85519" y="4813379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Доработка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D45882-DBC4-D5AF-9AC9-A131CA9196B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11404" y="5182186"/>
            <a:ext cx="2526079" cy="11206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Полная работа с базой данной</a:t>
            </a:r>
          </a:p>
          <a:p>
            <a:r>
              <a:rPr lang="ru-RU" dirty="0"/>
              <a:t>Локализация</a:t>
            </a:r>
          </a:p>
          <a:p>
            <a:r>
              <a:rPr lang="ru-RU" dirty="0"/>
              <a:t>Условная логика</a:t>
            </a:r>
          </a:p>
          <a:p>
            <a:r>
              <a:rPr lang="ru-RU" dirty="0"/>
              <a:t>Масштабируемость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007E108-E4C0-9E53-96F4-5DF8AF04C5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154515" y="4813379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Оптимизация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653231F-7080-3F5A-2937-C0477D1226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4" y="5173628"/>
            <a:ext cx="2674307" cy="1120685"/>
          </a:xfrm>
        </p:spPr>
        <p:txBody>
          <a:bodyPr>
            <a:normAutofit/>
          </a:bodyPr>
          <a:lstStyle/>
          <a:p>
            <a:r>
              <a:rPr lang="ru-RU" dirty="0"/>
              <a:t>Оптимизация производительности  под существующее  инфраструктуру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A6EFA96-CFEF-2FE9-3DEA-8953E49E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Roadmap</a:t>
            </a:r>
            <a:r>
              <a:rPr lang="ru-RU" dirty="0"/>
              <a:t> развития (в месяцах)</a:t>
            </a:r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F89A1AE-CC51-5CF7-9C52-2722F8FDA643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1F18863-8419-6BED-E592-E4D387A5C74B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3C84CFE2-EC7A-56E0-2E68-21BDF94B4DF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B491071-7208-C0CE-9C7C-CC15C10FE3DE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7B3A821-E7C9-8144-EAA3-89A708293C98}"/>
              </a:ext>
            </a:extLst>
          </p:cNvPr>
          <p:cNvCxnSpPr>
            <a:cxnSpLocks/>
          </p:cNvCxnSpPr>
          <p:nvPr/>
        </p:nvCxnSpPr>
        <p:spPr>
          <a:xfrm>
            <a:off x="1609115" y="3294345"/>
            <a:ext cx="0" cy="2137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E706698-2773-EA35-0A9D-3A114ADC3B41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0ACD9BFB-F828-B3B5-8E2F-F6E286C8358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389621B-1C7E-F552-0FAB-4BEC6613308B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8A784A6-9B1F-9485-5A27-D812427DAF9B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24F3C516-1E9A-BD54-7949-5CFDB9F8E358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565D518A-0A62-BE33-62B1-5962B344A811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1-3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4E8210F7-31DB-45EE-8E85-EBB95B2864FF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3-5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988CFDCD-C4B9-C80A-9A1D-A806927E4937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5-6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F3F41A8A-BDDF-B663-B062-B97CC2F71F27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7+</a:t>
            </a:r>
          </a:p>
        </p:txBody>
      </p:sp>
    </p:spTree>
    <p:extLst>
      <p:ext uri="{BB962C8B-B14F-4D97-AF65-F5344CB8AC3E}">
        <p14:creationId xmlns:p14="http://schemas.microsoft.com/office/powerpoint/2010/main" val="41821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1030280" y="34363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Николай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Хорошилов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3799554" y="34363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Алексей Зайцев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6568828" y="34363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Данил </a:t>
            </a:r>
            <a:r>
              <a:rPr lang="ru-RU" b="1" dirty="0" err="1">
                <a:solidFill>
                  <a:schemeClr val="accent2"/>
                </a:solidFill>
              </a:rPr>
              <a:t>Рядинский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9338102" y="34363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Никита Жарков</a:t>
            </a: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9338102" y="13071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6568828" y="13071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1030280" y="13071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3799554" y="13071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FA79389-AF98-C77E-6091-ACF54C63656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7" b="14717"/>
          <a:stretch>
            <a:fillRect/>
          </a:stretch>
        </p:blipFill>
        <p:spPr>
          <a:xfrm>
            <a:off x="1230811" y="1497013"/>
            <a:ext cx="1536700" cy="1439862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A4FF347-2750-7A1C-D3D8-BE8E75DAAD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0014"/>
          <a:stretch>
            <a:fillRect/>
          </a:stretch>
        </p:blipFill>
        <p:spPr>
          <a:xfrm>
            <a:off x="6775159" y="1494574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Воппер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0509" y="4238915"/>
            <a:ext cx="1843581" cy="138803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Капитан, </a:t>
            </a:r>
            <a:r>
              <a:rPr lang="en-US" dirty="0"/>
              <a:t>backend </a:t>
            </a:r>
            <a:r>
              <a:rPr lang="ru-RU" dirty="0"/>
              <a:t>разработчик</a:t>
            </a:r>
          </a:p>
          <a:p>
            <a:r>
              <a:rPr lang="en-US" dirty="0"/>
              <a:t>@akinoyume17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+79521246732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876528" y="4238916"/>
            <a:ext cx="1843581" cy="1576498"/>
          </a:xfrm>
        </p:spPr>
        <p:txBody>
          <a:bodyPr/>
          <a:lstStyle/>
          <a:p>
            <a:r>
              <a:rPr lang="en-US" dirty="0"/>
              <a:t>Android </a:t>
            </a:r>
            <a:r>
              <a:rPr lang="ru-RU" dirty="0"/>
              <a:t>разработчик</a:t>
            </a:r>
          </a:p>
          <a:p>
            <a:r>
              <a:rPr lang="en-US" dirty="0"/>
              <a:t>@LittleIndianD</a:t>
            </a:r>
            <a:endParaRPr lang="ru-RU" dirty="0"/>
          </a:p>
          <a:p>
            <a:r>
              <a:rPr lang="ru-RU" dirty="0"/>
              <a:t>+79130733411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620926" y="4238916"/>
            <a:ext cx="1843581" cy="1576498"/>
          </a:xfrm>
        </p:spPr>
        <p:txBody>
          <a:bodyPr/>
          <a:lstStyle/>
          <a:p>
            <a:r>
              <a:rPr lang="en-US" dirty="0"/>
              <a:t>Frontend </a:t>
            </a:r>
            <a:r>
              <a:rPr lang="ru-RU" dirty="0"/>
              <a:t>разработчик</a:t>
            </a:r>
          </a:p>
          <a:p>
            <a:r>
              <a:rPr lang="en-US" dirty="0"/>
              <a:t>@mete1a</a:t>
            </a:r>
            <a:endParaRPr lang="ru-RU" dirty="0"/>
          </a:p>
          <a:p>
            <a:r>
              <a:rPr lang="ru-RU" dirty="0"/>
              <a:t>+79205833887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64152" y="4238916"/>
            <a:ext cx="1843581" cy="1576498"/>
          </a:xfrm>
        </p:spPr>
        <p:txBody>
          <a:bodyPr/>
          <a:lstStyle/>
          <a:p>
            <a:r>
              <a:rPr lang="en-US" dirty="0"/>
              <a:t>Frontend </a:t>
            </a:r>
            <a:r>
              <a:rPr lang="ru-RU" dirty="0"/>
              <a:t>разработчик</a:t>
            </a:r>
          </a:p>
          <a:p>
            <a:r>
              <a:rPr lang="en-US" dirty="0"/>
              <a:t>@nex3d</a:t>
            </a:r>
            <a:endParaRPr lang="ru-RU" dirty="0"/>
          </a:p>
          <a:p>
            <a:r>
              <a:rPr lang="en-US" dirty="0"/>
              <a:t>+79009073737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C926558-7B0D-DF78-0052-F262C7CC0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9559829" y="1494574"/>
            <a:ext cx="1536700" cy="1439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0C93A6-46E9-3464-844E-9BAE7F68F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46" y="1494574"/>
            <a:ext cx="1544170" cy="14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830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2226578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http://31.56.205.210/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3400879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http://31.56.205.210/</a:t>
              </a:r>
              <a:r>
                <a:rPr lang="en-US" sz="1000" dirty="0">
                  <a:latin typeface="Poppins Light" charset="0"/>
                  <a:ea typeface="Poppins Light" charset="0"/>
                  <a:cs typeface="Poppins Light" charset="0"/>
                </a:rPr>
                <a:t>builder/&lt;id&gt;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Скриншоты админ панели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Окно доступных экранов	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Окно конструктора</a:t>
            </a: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A8F8255-46D2-D011-83B5-B349013A83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2284"/>
          <a:stretch>
            <a:fillRect/>
          </a:stretch>
        </p:blipFill>
        <p:spPr/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3B7F372-28ED-DE02-89FF-2D56F56F8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r="4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2F4D-E6FA-09B4-F41A-C6B90FCE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EFFEF82B-644D-2BCB-9781-937A9F3FDED4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31EBC301-45C2-E77D-4929-0994550A7B58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8A6EC42B-3C20-02B3-3DB3-AAB6177529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0EA07696-5626-F657-16C1-8C816AE2E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8524ECF0-A842-A034-ECDB-5D3AE0ED5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E5826D4E-8E28-0F53-5706-11045332E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3AADCDCE-4CB3-D75E-5335-5E709AAD2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BE239F6D-1D2B-7954-0609-280D95EEB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1DE0130F-8988-709D-82FA-8D38282EB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830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7D8D0674-E87E-1F69-DB11-5D5298E8BAB8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C61856E3-6655-896F-D2D1-47432BC9E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441C49DB-8722-E830-FC6B-99688A905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6B4363AC-6AC0-F5E9-E56C-E94D04093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6B62A295-60D6-EBF3-D6FF-4033F12C1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993ABD86-EF98-4B29-A22F-E329AEB82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2678112E-D5FD-A77A-5398-920486FF1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D011898F-4384-9AEE-C09E-5FCB5BA3C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1900081D-6695-A4CE-3DC8-26C740831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BFC3417D-5019-9626-911A-B4CB4AEA7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51B16BA9-290A-F8BB-FDE5-46B41BC1368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A8C5377A-0AA7-1A5D-B286-37D0D9881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C8659-1032-D9E2-9EDE-A1F9CE9A6719}"/>
                </a:ext>
              </a:extLst>
            </p:cNvPr>
            <p:cNvSpPr txBox="1"/>
            <p:nvPr/>
          </p:nvSpPr>
          <p:spPr>
            <a:xfrm>
              <a:off x="2391108" y="2996115"/>
              <a:ext cx="2716720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http://31.56.205.210/</a:t>
              </a:r>
              <a:r>
                <a:rPr lang="en-US" sz="1000" dirty="0">
                  <a:latin typeface="Poppins Light" charset="0"/>
                  <a:ea typeface="Poppins Light" charset="0"/>
                  <a:cs typeface="Poppins Light" charset="0"/>
                </a:rPr>
                <a:t>stats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990B178B-BAAB-B7A7-AF81-BFD8B27F9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D74E8-EF2A-9A25-0589-8928095A0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A58EE-06AE-7DAC-7044-B1D08DE7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Скриншоты админ панели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EBF47D-4AB6-C4FB-A6B9-79DB165CB6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Окно статистики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4B4C4FB-151D-A091-16A6-D77704D82D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r="3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610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25739D-6BAC-E9E7-0E7D-ACB49992DA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" b="767"/>
          <a:stretch>
            <a:fillRect/>
          </a:stretch>
        </p:blipFill>
        <p:spPr>
          <a:xfrm>
            <a:off x="1092156" y="1103043"/>
            <a:ext cx="1727200" cy="3657600"/>
          </a:xfrm>
          <a:noFill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E0B602-BCF7-5A68-2DF9-F4BB732B3C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" b="1029"/>
          <a:stretch>
            <a:fillRect/>
          </a:stretch>
        </p:blipFill>
        <p:spPr>
          <a:xfrm>
            <a:off x="5098051" y="1103524"/>
            <a:ext cx="1725612" cy="3657600"/>
          </a:xfr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9530AB2-10D4-A511-D4FA-B22A83BF3B9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>
          <a:xfrm>
            <a:off x="8976462" y="1103524"/>
            <a:ext cx="1725613" cy="3657600"/>
          </a:xfrm>
          <a:noFill/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657" y="4999015"/>
            <a:ext cx="2739248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Экран 1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97300" y="4999496"/>
            <a:ext cx="2739248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Экран 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6285" y="4994734"/>
            <a:ext cx="2739248" cy="1271340"/>
          </a:xfrm>
        </p:spPr>
        <p:txBody>
          <a:bodyPr/>
          <a:lstStyle/>
          <a:p>
            <a:r>
              <a:rPr lang="ru-RU" dirty="0">
                <a:latin typeface="+mj-lt"/>
              </a:rPr>
              <a:t>Экран 3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клиентского приложения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1044772" y="106037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5058462" y="1060858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8922383" y="1056096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0377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ru-RU" sz="1400" dirty="0">
                <a:solidFill>
                  <a:schemeClr val="bg1"/>
                </a:solidFill>
              </a:rPr>
              <a:t>Сервис с </a:t>
            </a:r>
            <a:r>
              <a:rPr lang="ru-RU" sz="1400" dirty="0" err="1">
                <a:solidFill>
                  <a:schemeClr val="bg1"/>
                </a:solidFill>
              </a:rPr>
              <a:t>backend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driven</a:t>
            </a:r>
            <a:r>
              <a:rPr lang="ru-RU" sz="1400" dirty="0">
                <a:solidFill>
                  <a:schemeClr val="bg1"/>
                </a:solidFill>
              </a:rPr>
              <a:t> подходом к построению интерфейсов пользователя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6238491" y="1036564"/>
            <a:ext cx="5364424" cy="3208146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6447918" y="1625976"/>
            <a:ext cx="4945565" cy="26187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Наш проект создает гибкий интерфейс для </a:t>
            </a:r>
            <a:r>
              <a:rPr lang="ru-RU" dirty="0" err="1"/>
              <a:t>Android</a:t>
            </a:r>
            <a:r>
              <a:rPr lang="ru-RU" dirty="0"/>
              <a:t>-приложений с использованием </a:t>
            </a:r>
            <a:r>
              <a:rPr lang="ru-RU" dirty="0" err="1"/>
              <a:t>BDUi</a:t>
            </a:r>
            <a:r>
              <a:rPr lang="ru-RU" dirty="0"/>
              <a:t>. </a:t>
            </a:r>
          </a:p>
          <a:p>
            <a:pPr marL="0" indent="0" algn="ctr">
              <a:buNone/>
            </a:pPr>
            <a:br>
              <a:rPr lang="ru-RU" dirty="0"/>
            </a:br>
            <a:r>
              <a:rPr lang="ru-RU" dirty="0"/>
              <a:t>Используются следующие технологии</a:t>
            </a:r>
            <a:r>
              <a:rPr lang="en-US" dirty="0"/>
              <a:t>: </a:t>
            </a:r>
          </a:p>
          <a:p>
            <a:pPr algn="ctr"/>
            <a:r>
              <a:rPr lang="ru-RU" dirty="0"/>
              <a:t> </a:t>
            </a:r>
            <a:r>
              <a:rPr lang="ru-RU" dirty="0" err="1"/>
              <a:t>Kotlin</a:t>
            </a:r>
            <a:r>
              <a:rPr lang="ru-RU" dirty="0"/>
              <a:t>: для андроид разработки.</a:t>
            </a:r>
          </a:p>
          <a:p>
            <a:pPr algn="ctr"/>
            <a:r>
              <a:rPr lang="ru-RU" dirty="0" err="1"/>
              <a:t>React</a:t>
            </a:r>
            <a:r>
              <a:rPr lang="ru-RU" dirty="0"/>
              <a:t>: для интерактивной админ-панели.</a:t>
            </a:r>
          </a:p>
          <a:p>
            <a:pPr algn="ctr"/>
            <a:r>
              <a:rPr lang="ru-RU" dirty="0"/>
              <a:t> Go: для серверной части.</a:t>
            </a:r>
          </a:p>
          <a:p>
            <a:pPr algn="ctr"/>
            <a:r>
              <a:rPr lang="ru-RU" dirty="0" err="1"/>
              <a:t>BDUi</a:t>
            </a:r>
            <a:r>
              <a:rPr lang="ru-RU" dirty="0"/>
              <a:t> подход: акцент на бизнес-логике и пользовательском опыте.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Наше решение сочетает кроссплатформенность и визуальное редактирование интерфейса, позволяя пользователям настраивать приложения без технических знаний. Это ускоряет разработку и делает приложения более целенаправленными.</a:t>
            </a:r>
            <a:endParaRPr lang="en-US" dirty="0"/>
          </a:p>
          <a:p>
            <a:pPr marL="0" indent="0" algn="ctr">
              <a:buNone/>
            </a:pP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7425616" y="124512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334962" y="4244709"/>
            <a:ext cx="5400676" cy="2193669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713745" y="5000864"/>
            <a:ext cx="4674617" cy="11889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 данный момент проект находится на стадии MVP, и его необходимо завершить, чтобы обеспечить стабильную работу и функциональность. В будущем мы планируем добавить множество новых функций, а также использовать технологии искусственного интеллекта для оптимизации настройки интерфейсов и улучшения пользовательского опыта.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402458" y="4471955"/>
            <a:ext cx="5277702" cy="449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36563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 Москва</a:t>
            </a:r>
          </a:p>
          <a:p>
            <a:r>
              <a:rPr lang="ru-RU" dirty="0"/>
              <a:t>4 человека</a:t>
            </a:r>
          </a:p>
          <a:p>
            <a:r>
              <a:rPr lang="ru-RU" dirty="0"/>
              <a:t>Капитан команды – Хорошилов Н.М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Воппер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17206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Наша команда состоит из студентов МГТУ Станкин, и это наша первая совместная работа. Несмотря на то что у нас нет предыдущего опыта совместной работы на хакатонах, каждый из нас приносит уникальные навыки и знания в разработке.</a:t>
            </a:r>
          </a:p>
          <a:p>
            <a:pPr marL="0" indent="0" algn="ctr">
              <a:buNone/>
            </a:pPr>
            <a:r>
              <a:rPr lang="ru-RU" dirty="0"/>
              <a:t>Интересный факт: мы активно обсуждали идеи и концепции, проводили каждые 3 дня общие созвоны.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419622" y="4743818"/>
            <a:ext cx="11401164" cy="12171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 хакатоне мы столкнулись с несколькими сложностями, особенно в коммуникации внутри команды. Из-за различий в опыте и понимании задачи у нас возникли недопонимания. Мы не уделили достаточно времени обсуждению архитектуры проекта, что привело к необходимости переписывать код. </a:t>
            </a:r>
          </a:p>
          <a:p>
            <a:pPr marL="0" indent="0" algn="ctr">
              <a:buNone/>
            </a:pPr>
            <a:r>
              <a:rPr lang="ru-RU" dirty="0"/>
              <a:t>Когда мы осознали это, организовали рабочие сессии для перераспределения задач и установления четких сроков. Этот опыт научил нас важности планирования и командной работы. В итоге, несмотря на трудности, мы смогли адаптироваться и завершить проект на минимальном уровне, извлекая из этого много полезного для будущих разработок.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5"/>
            <a:ext cx="4945565" cy="1656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Нас вдохновила возможность создать что-то действительно полезное и актуальное в мире технологий. Мы понимаем, что интерфейсы играют ключевую роль в пользовательском опыте, и стремимся улучшить их, сделав более интуитивными и адаптивными. Эта проблема близка нам как студентам, изучающим программирование, поскольку она позволяет применить наши знания на практике и увидеть результаты нашей работы в реальном времени.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Создание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r>
              <a:rPr lang="ru-RU" dirty="0"/>
              <a:t>Администратор собирает экран со всей нужной функциональностью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Сохранение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Данные передаются на сервер для последующей передачи. Отправляется уведомление всем клиентским приложениям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Использование	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Пользователь использует готовый экран. При обновлении </a:t>
            </a:r>
            <a:r>
              <a:rPr lang="en-US" dirty="0"/>
              <a:t>JSON </a:t>
            </a:r>
            <a:r>
              <a:rPr lang="ru-RU" dirty="0"/>
              <a:t>он получает уведомление об «устаревании»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Проверка	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Админ панель проверяет что все элементы корректны и генерирует строго определенную </a:t>
            </a:r>
            <a:r>
              <a:rPr lang="en-US" dirty="0"/>
              <a:t>JSON s</a:t>
            </a:r>
            <a:r>
              <a:rPr lang="ru-RU" dirty="0"/>
              <a:t>с</a:t>
            </a:r>
            <a:r>
              <a:rPr lang="en-US" dirty="0"/>
              <a:t>heme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Воспроизведение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Клиентское приложение запрашивает </a:t>
            </a:r>
            <a:r>
              <a:rPr lang="en-US" dirty="0"/>
              <a:t>JSON </a:t>
            </a:r>
            <a:r>
              <a:rPr lang="ru-RU" dirty="0"/>
              <a:t>с сервера и воспроизводит его, кешируя его в память, для последующего использования. 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 и контракт данных</a:t>
            </a:r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F5BA04-876A-3C6A-5FCA-B77FF3FF5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CDF7544-BAA1-45BC-8F57-4B17008DD572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Возможности и </a:t>
            </a:r>
            <a:r>
              <a:rPr lang="en-US" dirty="0">
                <a:latin typeface="+mn-lt"/>
              </a:rPr>
              <a:t>JSON scheme</a:t>
            </a:r>
            <a:r>
              <a:rPr lang="ru-RU" dirty="0">
                <a:latin typeface="+mn-lt"/>
              </a:rPr>
              <a:t> каждого элемента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8FB1823-0173-5B46-8AF6-85FEB2CC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03" y="1182148"/>
            <a:ext cx="11529060" cy="42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40DA9-2831-7607-13FE-9BD2AFFA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0626EA-2E75-7801-0F45-00AB5D620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6EEF7E1-6A9A-361D-DF64-5872408370E0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Демонстрация обновления экрана</a:t>
            </a:r>
          </a:p>
        </p:txBody>
      </p:sp>
      <p:pic>
        <p:nvPicPr>
          <p:cNvPr id="5" name="2025-10-18 22-07-01">
            <a:hlinkClick r:id="" action="ppaction://media"/>
            <a:extLst>
              <a:ext uri="{FF2B5EF4-FFF2-40B4-BE49-F238E27FC236}">
                <a16:creationId xmlns:a16="http://schemas.microsoft.com/office/drawing/2014/main" id="{571AEC6B-946D-9E94-6320-4DF549898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650" y="1065827"/>
            <a:ext cx="9548350" cy="53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Дороговизна обновления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Изменение интерфейса требует до 3-х отдельных команд (Web, </a:t>
            </a:r>
            <a:r>
              <a:rPr lang="ru-RU" sz="1200" dirty="0" err="1"/>
              <a:t>iOS</a:t>
            </a:r>
            <a:r>
              <a:rPr lang="ru-RU" sz="1200" dirty="0"/>
              <a:t>, </a:t>
            </a:r>
            <a:r>
              <a:rPr lang="ru-RU" sz="1200" dirty="0" err="1"/>
              <a:t>Android</a:t>
            </a:r>
            <a:r>
              <a:rPr lang="ru-RU" sz="1200" dirty="0"/>
              <a:t>) и до 2–3 недель на выпуск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Несинхронность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Пользователи получают обновления UI не одновременно, что тормозит запуск акций и проверку гипотез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Высокий Time to Market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Мелкие правки UI проходят полный цикл релиза мобильного приложения, занимая недели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r>
              <a:rPr lang="ru-RU" dirty="0"/>
              <a:t>Боль и ценность для бизнеса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301160" y="1363805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672609" y="1357669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решение – Backend‑Driven UI платформа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Админ-панель</a:t>
            </a:r>
          </a:p>
          <a:p>
            <a:r>
              <a:rPr lang="ru-RU" dirty="0"/>
              <a:t>Генерирует JSON конфигурацию на основании созданного в визуальном конструкторе экрана, которая отправляется на сервер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Сервер</a:t>
            </a:r>
          </a:p>
          <a:p>
            <a:r>
              <a:rPr lang="ru-RU" dirty="0"/>
              <a:t>Сохраняет и отправляет </a:t>
            </a:r>
            <a:r>
              <a:rPr lang="en-US" dirty="0"/>
              <a:t>JSON </a:t>
            </a:r>
            <a:r>
              <a:rPr lang="ru-RU" dirty="0"/>
              <a:t>конфигурацию экрана.  Уведомляет клиентов об изменении.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Клиент </a:t>
            </a:r>
          </a:p>
          <a:p>
            <a:r>
              <a:rPr lang="ru-RU" dirty="0"/>
              <a:t>При уведомлении запрашивает JSON с сервера и нативно воспроизводит экран, используя все конфигурации из админ-панели</a:t>
            </a:r>
            <a:endParaRPr lang="ru-RU" dirty="0">
              <a:solidFill>
                <a:srgbClr val="F92571"/>
              </a:solidFill>
            </a:endParaRP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  <a:endCxn id="17" idx="2"/>
          </p:cNvCxnSpPr>
          <p:nvPr/>
        </p:nvCxnSpPr>
        <p:spPr>
          <a:xfrm>
            <a:off x="3177203" y="2058253"/>
            <a:ext cx="2123957" cy="613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805754" y="2064389"/>
            <a:ext cx="2289397" cy="5627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095151" y="136943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2344EA-A3D0-3BD4-DDCF-73A47622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79" y="1678799"/>
            <a:ext cx="758908" cy="7589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E04C59-93E5-85D9-4E7B-14DBCCB2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01" y="1741133"/>
            <a:ext cx="671504" cy="67150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9B4CE2C-420E-E232-998F-EF4D69074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52" y="1745751"/>
            <a:ext cx="625003" cy="6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0AE8E3-06ED-2220-D8A5-8F8115970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659C99-9462-85E2-A6D8-6AFC6F9D6DC2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Админ-панель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CD73B8A1-9079-9393-057A-85439D5C6D70}"/>
              </a:ext>
            </a:extLst>
          </p:cNvPr>
          <p:cNvSpPr txBox="1">
            <a:spLocks/>
          </p:cNvSpPr>
          <p:nvPr/>
        </p:nvSpPr>
        <p:spPr>
          <a:xfrm>
            <a:off x="9234941" y="942508"/>
            <a:ext cx="2841729" cy="168536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</a:t>
            </a:r>
            <a:r>
              <a:rPr lang="ru-RU" dirty="0"/>
              <a:t>, реализованная на </a:t>
            </a:r>
            <a:r>
              <a:rPr lang="en-US" dirty="0"/>
              <a:t>React</a:t>
            </a:r>
            <a:r>
              <a:rPr lang="ru-RU" dirty="0"/>
              <a:t> </a:t>
            </a:r>
            <a:r>
              <a:rPr lang="en-US" dirty="0"/>
              <a:t>+ TS</a:t>
            </a:r>
            <a:endParaRPr lang="ru-RU" dirty="0"/>
          </a:p>
          <a:p>
            <a:r>
              <a:rPr lang="ru-RU" dirty="0"/>
              <a:t>Связь с сервером через </a:t>
            </a:r>
            <a:r>
              <a:rPr lang="en-US" dirty="0"/>
              <a:t>REST API </a:t>
            </a:r>
            <a:endParaRPr lang="ru-RU" dirty="0"/>
          </a:p>
          <a:p>
            <a:r>
              <a:rPr lang="ru-RU" dirty="0"/>
              <a:t>Интуитивный интерфейс</a:t>
            </a:r>
          </a:p>
          <a:p>
            <a:r>
              <a:rPr lang="ru-RU" dirty="0"/>
              <a:t>Нормализация данных</a:t>
            </a:r>
          </a:p>
          <a:p>
            <a:endParaRPr lang="ru-RU" dirty="0"/>
          </a:p>
        </p:txBody>
      </p:sp>
      <p:pic>
        <p:nvPicPr>
          <p:cNvPr id="5" name="lv_0_20251019201941">
            <a:hlinkClick r:id="" action="ppaction://media"/>
            <a:extLst>
              <a:ext uri="{FF2B5EF4-FFF2-40B4-BE49-F238E27FC236}">
                <a16:creationId xmlns:a16="http://schemas.microsoft.com/office/drawing/2014/main" id="{1238B045-ADDE-237F-29DB-6F64210FE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69" y="1053885"/>
            <a:ext cx="8913181" cy="42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CCB7-07EC-0FE7-BF39-FE4A9717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6F404AE-A1D4-BBF3-082A-280C1F0D2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A82E6E5-92D9-C628-29AC-FA5AEAD2E207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Сервер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CA6E48F-F9DA-544C-E5D9-3D58BDC45B60}"/>
              </a:ext>
            </a:extLst>
          </p:cNvPr>
          <p:cNvSpPr txBox="1">
            <a:spLocks/>
          </p:cNvSpPr>
          <p:nvPr/>
        </p:nvSpPr>
        <p:spPr>
          <a:xfrm>
            <a:off x="9708707" y="1053885"/>
            <a:ext cx="2263919" cy="3504684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Серверная часть написана на </a:t>
            </a:r>
            <a:r>
              <a:rPr lang="en-US" dirty="0"/>
              <a:t>Golang</a:t>
            </a:r>
            <a:r>
              <a:rPr lang="ru-RU" dirty="0"/>
              <a:t> </a:t>
            </a:r>
            <a:r>
              <a:rPr lang="en-US" dirty="0"/>
              <a:t>(Go)</a:t>
            </a:r>
          </a:p>
          <a:p>
            <a:r>
              <a:rPr lang="ru-RU" dirty="0"/>
              <a:t>Используется </a:t>
            </a:r>
            <a:r>
              <a:rPr lang="en-US" dirty="0" err="1"/>
              <a:t>Mongodb</a:t>
            </a:r>
            <a:r>
              <a:rPr lang="en-US" dirty="0"/>
              <a:t> (NoSQL)</a:t>
            </a:r>
          </a:p>
          <a:p>
            <a:r>
              <a:rPr lang="ru-RU" dirty="0"/>
              <a:t>Связь с админ</a:t>
            </a:r>
            <a:r>
              <a:rPr lang="en-US" dirty="0"/>
              <a:t> </a:t>
            </a:r>
            <a:r>
              <a:rPr lang="ru-RU" dirty="0"/>
              <a:t>панелью через </a:t>
            </a:r>
            <a:r>
              <a:rPr lang="en-US" dirty="0"/>
              <a:t>Rest</a:t>
            </a:r>
            <a:r>
              <a:rPr lang="ru-RU" dirty="0"/>
              <a:t>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Связь с клиентскими приложениями через </a:t>
            </a:r>
            <a:r>
              <a:rPr lang="en-US" dirty="0"/>
              <a:t>WebSocket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E5C07-9C30-B457-EB07-DD9EABA18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06" y="1387136"/>
            <a:ext cx="9441313" cy="35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27BF-10C5-7E24-C2CD-867A70D5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AE0535-5190-2111-CC18-73F921E52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F8CD447-4DC2-BBE6-8403-4240C2EA3FC6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Клиент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3026FDA-244B-279D-1178-0B0F0879B524}"/>
              </a:ext>
            </a:extLst>
          </p:cNvPr>
          <p:cNvSpPr txBox="1">
            <a:spLocks/>
          </p:cNvSpPr>
          <p:nvPr/>
        </p:nvSpPr>
        <p:spPr>
          <a:xfrm>
            <a:off x="9242853" y="1053885"/>
            <a:ext cx="3022075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Андроид приложение написанное на </a:t>
            </a:r>
            <a:endParaRPr lang="en-US" dirty="0"/>
          </a:p>
          <a:p>
            <a:pPr lvl="1"/>
            <a:r>
              <a:rPr lang="en-US" dirty="0"/>
              <a:t>Kotlin</a:t>
            </a:r>
          </a:p>
          <a:p>
            <a:pPr lvl="1"/>
            <a:r>
              <a:rPr lang="en-US" dirty="0"/>
              <a:t>Jetpack compose </a:t>
            </a:r>
            <a:endParaRPr lang="ru-RU" dirty="0"/>
          </a:p>
          <a:p>
            <a:pPr lvl="1"/>
            <a:r>
              <a:rPr lang="en-US" dirty="0" err="1"/>
              <a:t>Ktor</a:t>
            </a:r>
            <a:endParaRPr lang="en-US" dirty="0"/>
          </a:p>
          <a:p>
            <a:pPr lvl="1"/>
            <a:r>
              <a:rPr lang="en-US" dirty="0" err="1"/>
              <a:t>Kotinx.serialization</a:t>
            </a:r>
            <a:endParaRPr lang="ru-RU" dirty="0"/>
          </a:p>
        </p:txBody>
      </p:sp>
      <p:pic>
        <p:nvPicPr>
          <p:cNvPr id="5" name="2025-10-19 19-44-01">
            <a:hlinkClick r:id="" action="ppaction://media"/>
            <a:extLst>
              <a:ext uri="{FF2B5EF4-FFF2-40B4-BE49-F238E27FC236}">
                <a16:creationId xmlns:a16="http://schemas.microsoft.com/office/drawing/2014/main" id="{2FDA665A-03CA-DAB3-381F-F8E188431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659" y="981417"/>
            <a:ext cx="8990076" cy="50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0D8A-B1FA-E1FC-A26E-488FED34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057A91A-0202-93FF-E4F7-542306D1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0656243-ECEB-0CD1-33AC-84FF6318CFFD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Демонстрация работы динамики и событий</a:t>
            </a:r>
          </a:p>
        </p:txBody>
      </p:sp>
      <p:pic>
        <p:nvPicPr>
          <p:cNvPr id="5" name="2025-10-19 20-16-17">
            <a:hlinkClick r:id="" action="ppaction://media"/>
            <a:extLst>
              <a:ext uri="{FF2B5EF4-FFF2-40B4-BE49-F238E27FC236}">
                <a16:creationId xmlns:a16="http://schemas.microsoft.com/office/drawing/2014/main" id="{346B645A-DA2A-10C9-56B9-32DA5E48E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60" y="891875"/>
            <a:ext cx="9436381" cy="53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449651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66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95567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&lt;1</a:t>
            </a:r>
            <a:endParaRPr lang="ru-RU" sz="6600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метрики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Секунды – время доставки обновления UI на девайсы пользователя после сохранения конфигурации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Релизов для обновления </a:t>
            </a:r>
            <a:r>
              <a:rPr lang="en-US" dirty="0"/>
              <a:t>UI. </a:t>
            </a:r>
          </a:p>
          <a:p>
            <a:r>
              <a:rPr lang="ru-RU" sz="1200" dirty="0"/>
              <a:t>Обновление интерфейса без публикации новых версий приложения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Доля типовых экранов, покрываемых без кода.</a:t>
            </a:r>
          </a:p>
          <a:p>
            <a:r>
              <a:rPr lang="ru-RU" sz="1200" dirty="0"/>
              <a:t>Большинство форм, списков и простых экранов (до 80%) могут быть реализованы через наш сервис за считанные дни</a:t>
            </a:r>
          </a:p>
        </p:txBody>
      </p: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191839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4400" b="1" dirty="0">
                <a:solidFill>
                  <a:schemeClr val="accent2"/>
                </a:solidFill>
              </a:rPr>
              <a:t>80%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8CCC4C-B979-C247-A720-762551DB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95" y="3101663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7DDD1D-32B6-01E0-DA7D-7C9F28964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64" y="3124200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AB034D-2C23-1788-C792-DCBA4CFB6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37" y="30478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7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r>
              <a:rPr lang="ru-RU" dirty="0"/>
              <a:t>Эффективность решения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024" y="102877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Сколько экранов можно создать за час, используя наше решение и классические инструменты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accent2"/>
                </a:solidFill>
              </a:rPr>
              <a:t>Опытный пользователь	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Пользователь, который хорошо освоил наш сервис может делать более 5 страниц средней сложности в час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accent2"/>
                </a:solidFill>
              </a:rPr>
              <a:t>Неопытный пользователь	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r>
              <a:rPr lang="ru-RU" dirty="0"/>
              <a:t>Без опыта использования приложения можно создать экран в 2 раза быстрее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49749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Обычная верстка	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415673"/>
            <a:ext cx="4790314" cy="642164"/>
          </a:xfrm>
        </p:spPr>
        <p:txBody>
          <a:bodyPr/>
          <a:lstStyle/>
          <a:p>
            <a:r>
              <a:rPr lang="ru-RU" dirty="0"/>
              <a:t>В среднем одна страница средней сложности занимает 1 час 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504175"/>
              </p:ext>
            </p:extLst>
          </p:nvPr>
        </p:nvGraphicFramePr>
        <p:xfrm>
          <a:off x="158184" y="2319735"/>
          <a:ext cx="6336561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11797</TotalTime>
  <Words>971</Words>
  <Application>Microsoft Office PowerPoint</Application>
  <PresentationFormat>Широкоэкранный</PresentationFormat>
  <Paragraphs>169</Paragraphs>
  <Slides>19</Slides>
  <Notes>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Lato Light</vt:lpstr>
      <vt:lpstr>Montserrat</vt:lpstr>
      <vt:lpstr>Poppins Light</vt:lpstr>
      <vt:lpstr>Wingdings</vt:lpstr>
      <vt:lpstr>Для Академия инноваторов 16_9</vt:lpstr>
      <vt:lpstr>Команда «Воппер"</vt:lpstr>
      <vt:lpstr>Боль и ценность для бизнеса</vt:lpstr>
      <vt:lpstr>Наше решение – Backend‑Driven UI платформа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Ключевые метрики</vt:lpstr>
      <vt:lpstr>Эффективность решения</vt:lpstr>
      <vt:lpstr>Roadmap развития (в месяцах)</vt:lpstr>
      <vt:lpstr>КОМАНДА «Воппер»</vt:lpstr>
      <vt:lpstr>Скриншоты админ панели</vt:lpstr>
      <vt:lpstr>Скриншоты админ панели</vt:lpstr>
      <vt:lpstr>Скриншоты клиентского приложения</vt:lpstr>
      <vt:lpstr>Презентация PowerPoint</vt:lpstr>
      <vt:lpstr>КОМАНДА «Воппер»</vt:lpstr>
      <vt:lpstr>Техническая архитектура и контракт данных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zitrax x</cp:lastModifiedBy>
  <cp:revision>91</cp:revision>
  <dcterms:created xsi:type="dcterms:W3CDTF">2023-05-15T07:36:23Z</dcterms:created>
  <dcterms:modified xsi:type="dcterms:W3CDTF">2025-10-19T20:17:26Z</dcterms:modified>
</cp:coreProperties>
</file>